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7" r:id="rId1"/>
  </p:sldMasterIdLst>
  <p:notesMasterIdLst>
    <p:notesMasterId r:id="rId5"/>
  </p:notesMasterIdLst>
  <p:handoutMasterIdLst>
    <p:handoutMasterId r:id="rId6"/>
  </p:handoutMasterIdLst>
  <p:sldIdLst>
    <p:sldId id="258" r:id="rId2"/>
    <p:sldId id="259" r:id="rId3"/>
    <p:sldId id="261" r:id="rId4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84" y="16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64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6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6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071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687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75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872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547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122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522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94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1682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75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189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634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58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858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802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5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73380" y="1051107"/>
            <a:ext cx="10183495" cy="5859145"/>
          </a:xfrm>
        </p:spPr>
        <p:txBody>
          <a:bodyPr>
            <a:normAutofit/>
          </a:bodyPr>
          <a:lstStyle/>
          <a:p>
            <a:pPr algn="ctr"/>
            <a:r>
              <a:rPr lang="ru-RU" altLang="ru-RU" sz="4000" dirty="0" smtClean="0"/>
              <a:t>«</a:t>
            </a:r>
            <a:r>
              <a:rPr lang="kk-KZ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ЛЕГІРЛЕНГЕН БОЛАТТЫҢ МИКРОҚҰРЫЛЫМЫН ТАЛДАУ</a:t>
            </a:r>
            <a:r>
              <a:rPr lang="ru-RU" sz="4400" dirty="0" smtClean="0"/>
              <a:t>»</a:t>
            </a:r>
            <a:endParaRPr lang="ru-RU" sz="4400" dirty="0"/>
          </a:p>
          <a:p>
            <a:pPr algn="ctr"/>
            <a:r>
              <a:rPr lang="ru-RU" sz="4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4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buNone/>
              <a:tabLst>
                <a:tab pos="1400175" algn="l"/>
              </a:tabLst>
            </a:pPr>
            <a:r>
              <a:rPr lang="kk-KZ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altLang="ru-RU" sz="3600" dirty="0"/>
          </a:p>
          <a:p>
            <a:endParaRPr lang="en-US" alt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1103312" y="637309"/>
            <a:ext cx="9370724" cy="5619029"/>
          </a:xfrm>
        </p:spPr>
        <p:txBody>
          <a:bodyPr>
            <a:normAutofit fontScale="92500" lnSpcReduction="20000"/>
          </a:bodyPr>
          <a:lstStyle/>
          <a:p>
            <a:pPr marR="36195" indent="450215" algn="just"/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Легірленген конструкциялық болаттар цифрлармен және  әріптермен маркаланады.Алдыңғы екі орынды сан көміртегінің жүзден бір бөлігін көрсетеді, оң жағындағы әріптер легірлеуші элементтер: </a:t>
            </a:r>
            <a:endParaRPr lang="ru-RU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6195" marR="36195" indent="414020" algn="just"/>
            <a:r>
              <a:rPr lang="kk-KZ" b="1" kern="0" dirty="0">
                <a:latin typeface="KZ Times New Roman"/>
              </a:rPr>
              <a:t>А-азот,        Б-ниобий,   В-вольфрам,  Г-марганец,   Д-медь,    Е-селен, </a:t>
            </a:r>
            <a:endParaRPr lang="ru-RU" b="1" kern="0" dirty="0">
              <a:latin typeface="KZ Times New Roman"/>
            </a:endParaRPr>
          </a:p>
          <a:p>
            <a:pPr marL="36195" marR="36195" indent="414020" algn="just"/>
            <a:r>
              <a:rPr lang="kk-KZ" b="1" kern="0" dirty="0">
                <a:latin typeface="KZ Times New Roman"/>
              </a:rPr>
              <a:t>К-кобальт,  Н-никель,   М-молибден, П-фосфор,      Р-бор,      С-кремний, </a:t>
            </a:r>
            <a:endParaRPr lang="ru-RU" b="1" kern="0" dirty="0">
              <a:latin typeface="KZ Times New Roman"/>
            </a:endParaRPr>
          </a:p>
          <a:p>
            <a:pPr marR="36195" indent="450215" algn="just"/>
            <a:r>
              <a:rPr lang="kk-KZ" b="1" kern="0" dirty="0">
                <a:latin typeface="KZ Times New Roman"/>
              </a:rPr>
              <a:t>Т-титан,     Ф-ванадий,  Х-хром,         Ц-цирконий,   Ю-алюминий.</a:t>
            </a:r>
            <a:endParaRPr lang="ru-RU" b="1" kern="0" dirty="0">
              <a:latin typeface="KZ Times New Roman"/>
            </a:endParaRPr>
          </a:p>
          <a:p>
            <a:pPr marL="36195" marR="36195" indent="414020" algn="just"/>
            <a:r>
              <a:rPr lang="kk-KZ" b="1" kern="0" dirty="0">
                <a:latin typeface="KZ Times New Roman"/>
              </a:rPr>
              <a:t> </a:t>
            </a:r>
            <a:endParaRPr lang="ru-RU" b="1" kern="0" dirty="0">
              <a:latin typeface="KZ Times New Roman"/>
            </a:endParaRPr>
          </a:p>
          <a:p>
            <a:pPr marL="36195" marR="36195" indent="414020" algn="just"/>
            <a:r>
              <a:rPr lang="kk-KZ" b="1" kern="0" dirty="0">
                <a:latin typeface="KZ Times New Roman"/>
              </a:rPr>
              <a:t>Әріптен кейінгі цифр легірлеуші элементтің пайыздық  құрамын көрсетеді. Егер әріптен кейінгі цифр көрсетілмесе, онда легірлеуші элементтің мөлшері болжаммен 1,0-1,5 % болады. Легірленген болат негізінде сапалы болып қорытылады (</a:t>
            </a:r>
            <a:r>
              <a:rPr lang="ru-RU" b="1" kern="0" dirty="0">
                <a:latin typeface="KZ Times New Roman"/>
                <a:sym typeface="Symbol" panose="05050102010706020507" pitchFamily="18" charset="2"/>
              </a:rPr>
              <a:t></a:t>
            </a:r>
            <a:r>
              <a:rPr lang="ru-RU" b="1" kern="0" dirty="0">
                <a:latin typeface="KZ Times New Roman"/>
              </a:rPr>
              <a:t> </a:t>
            </a:r>
            <a:r>
              <a:rPr lang="kk-KZ" b="1" kern="0" dirty="0">
                <a:latin typeface="KZ Times New Roman"/>
              </a:rPr>
              <a:t>0,035% P, </a:t>
            </a:r>
            <a:r>
              <a:rPr lang="ru-RU" b="1" kern="0" dirty="0">
                <a:latin typeface="KZ Times New Roman"/>
                <a:sym typeface="Symbol" panose="05050102010706020507" pitchFamily="18" charset="2"/>
              </a:rPr>
              <a:t></a:t>
            </a:r>
            <a:r>
              <a:rPr lang="ru-RU" b="1" kern="0" dirty="0">
                <a:latin typeface="KZ Times New Roman"/>
              </a:rPr>
              <a:t> </a:t>
            </a:r>
            <a:r>
              <a:rPr lang="kk-KZ" b="1" kern="0" dirty="0">
                <a:latin typeface="KZ Times New Roman"/>
              </a:rPr>
              <a:t>0,035% S).</a:t>
            </a:r>
            <a:endParaRPr lang="ru-RU" b="1" kern="0" dirty="0">
              <a:latin typeface="KZ Times New Roman"/>
            </a:endParaRPr>
          </a:p>
          <a:p>
            <a:pPr marL="36195" marR="36195" indent="414020" algn="just"/>
            <a:r>
              <a:rPr lang="kk-KZ" dirty="0">
                <a:latin typeface="KZ Times New Roman"/>
                <a:ea typeface="Times New Roman" panose="02020603050405020304" pitchFamily="18" charset="0"/>
              </a:rPr>
              <a:t>Жоғары сапалы болаттарда зиянды кірмелер аз  (</a:t>
            </a:r>
            <a:r>
              <a:rPr lang="kk-KZ" dirty="0">
                <a:latin typeface="KZ Times New Roman"/>
                <a:ea typeface="Times New Roman" panose="02020603050405020304" pitchFamily="18" charset="0"/>
                <a:sym typeface="Symbol" panose="05050102010706020507" pitchFamily="18" charset="2"/>
              </a:rPr>
              <a:t></a:t>
            </a:r>
            <a:r>
              <a:rPr lang="kk-KZ" dirty="0">
                <a:latin typeface="KZ Times New Roman"/>
                <a:ea typeface="Times New Roman" panose="02020603050405020304" pitchFamily="18" charset="0"/>
              </a:rPr>
              <a:t>0,025% S,  0,025% P).   Жоғары сапалы болатты   марка соңында «А» әрпімен белгілейді.</a:t>
            </a:r>
            <a:endParaRPr lang="ru-RU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6195" marR="36195" indent="414020" algn="just"/>
            <a:r>
              <a:rPr lang="kk-KZ" dirty="0">
                <a:latin typeface="KZ Times New Roman"/>
                <a:ea typeface="Times New Roman" panose="02020603050405020304" pitchFamily="18" charset="0"/>
              </a:rPr>
              <a:t>Егер «А» әрпі марканың ортасында болса, ол азотты, ал марка басындағы  «А» әрпі (мысалы, А40) -автоматты болат, кесумен жақсы өңделетіндігін,  құрамында 0,4% С бар екендігін көрсетеді.</a:t>
            </a:r>
            <a:endParaRPr lang="ru-RU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6195" marR="36195" indent="414020" algn="just"/>
            <a:r>
              <a:rPr lang="kk-KZ" dirty="0">
                <a:latin typeface="KZ Times New Roman"/>
                <a:ea typeface="Times New Roman" panose="02020603050405020304" pitchFamily="18" charset="0"/>
              </a:rPr>
              <a:t>Кейбір болаттың маркаларын ажыраталық. Мысалы, 12Х2Н4А маркалы болатта 0,12% C, 2% Cr,4 % Ni  бар және марканың соңындағы «А» әрпі жоғары сапалығын көрсетеді. 18ХГТ маркалы болат 0,18 % C,   0,8 - 1,2% Cr және  Mn,  0,03- 0,09% Ti-нан  тұрады.</a:t>
            </a:r>
            <a:endParaRPr lang="ru-RU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699952" y="771343"/>
            <a:ext cx="10633075" cy="5628005"/>
          </a:xfrm>
        </p:spPr>
        <p:txBody>
          <a:bodyPr>
            <a:normAutofit/>
          </a:bodyPr>
          <a:lstStyle/>
          <a:p>
            <a:r>
              <a:rPr lang="kk-KZ" b="1" dirty="0"/>
              <a:t>Тапсырма</a:t>
            </a:r>
            <a:endParaRPr lang="ru-RU" dirty="0"/>
          </a:p>
          <a:p>
            <a:r>
              <a:rPr lang="kk-KZ" dirty="0"/>
              <a:t> </a:t>
            </a:r>
            <a:endParaRPr lang="ru-RU" dirty="0"/>
          </a:p>
          <a:p>
            <a:r>
              <a:rPr lang="kk-KZ" sz="4000" dirty="0" smtClean="0"/>
              <a:t> </a:t>
            </a:r>
            <a:r>
              <a:rPr lang="kk-KZ" sz="4000" dirty="0"/>
              <a:t>ШХ15, 110Г13Л, 60С2, Р18, 12Х18Н9Т таңбалы легірленген болаттардың микроқұрылымының суретін салып, құрылымын       құраушыларды анықтаңыз</a:t>
            </a:r>
            <a:endParaRPr lang="ru-RU" sz="4000" dirty="0"/>
          </a:p>
          <a:p>
            <a:endParaRPr lang="en-US" altLang="ru-RU" sz="4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11151</TotalTime>
  <Words>63</Words>
  <Application>Microsoft Office PowerPoint</Application>
  <PresentationFormat>Широкоэкранный</PresentationFormat>
  <Paragraphs>15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2" baseType="lpstr">
      <vt:lpstr>微软雅黑</vt:lpstr>
      <vt:lpstr>Arial</vt:lpstr>
      <vt:lpstr>Calibri</vt:lpstr>
      <vt:lpstr>Century Gothic</vt:lpstr>
      <vt:lpstr>KZ Times New Roman</vt:lpstr>
      <vt:lpstr>Symbol</vt:lpstr>
      <vt:lpstr>Times New Roman</vt:lpstr>
      <vt:lpstr>Wingdings 3</vt:lpstr>
      <vt:lpstr>Ион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13</cp:revision>
  <dcterms:created xsi:type="dcterms:W3CDTF">2025-10-12T09:55:08Z</dcterms:created>
  <dcterms:modified xsi:type="dcterms:W3CDTF">2025-11-24T04:02:55Z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1049-12.2.0.21931</vt:lpwstr>
  </property>
  <property fmtid="{D5CDD505-2E9C-101B-9397-08002B2CF9AE}" pid="3" name="ICV">
    <vt:lpwstr>C92A2ED972F845F8A44935262702C3D1_11</vt:lpwstr>
  </property>
</Properties>
</file>